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61" r:id="rId2"/>
    <p:sldId id="274" r:id="rId3"/>
    <p:sldId id="270" r:id="rId4"/>
    <p:sldId id="281" r:id="rId5"/>
    <p:sldId id="275" r:id="rId6"/>
    <p:sldId id="278" r:id="rId7"/>
    <p:sldId id="279" r:id="rId8"/>
    <p:sldId id="280" r:id="rId9"/>
    <p:sldId id="277" r:id="rId10"/>
    <p:sldId id="284" r:id="rId11"/>
    <p:sldId id="286" r:id="rId12"/>
    <p:sldId id="287" r:id="rId13"/>
    <p:sldId id="271" r:id="rId14"/>
    <p:sldId id="282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8B4CD9-523A-4DF8-B5BD-DF29BF55C257}" v="1" dt="2020-12-26T03:53:20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89" autoAdjust="0"/>
    <p:restoredTop sz="62827" autoAdjust="0"/>
  </p:normalViewPr>
  <p:slideViewPr>
    <p:cSldViewPr snapToGrid="0">
      <p:cViewPr varScale="1">
        <p:scale>
          <a:sx n="71" d="100"/>
          <a:sy n="71" d="100"/>
        </p:scale>
        <p:origin x="14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9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83482-2215-465F-BB18-A294FDDF360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D063A-B9FF-4B77-8842-0DD579524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92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063A-B9FF-4B77-8842-0DD5795249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59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063A-B9FF-4B77-8842-0DD5795249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71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8790" marR="506095" algn="just">
              <a:spcBef>
                <a:spcPts val="112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5D52E-B592-4FA0-BEE0-B9CB33580A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99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8790" marR="506095" algn="just">
              <a:spcBef>
                <a:spcPts val="112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5D52E-B592-4FA0-BEE0-B9CB33580A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13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063A-B9FF-4B77-8842-0DD5795249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81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063A-B9FF-4B77-8842-0DD5795249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6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063A-B9FF-4B77-8842-0DD5795249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7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063A-B9FF-4B77-8842-0DD5795249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04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063A-B9FF-4B77-8842-0DD5795249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40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063A-B9FF-4B77-8842-0DD5795249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82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063A-B9FF-4B77-8842-0DD5795249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16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063A-B9FF-4B77-8842-0DD5795249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76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D063A-B9FF-4B77-8842-0DD5795249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1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9AF4-74C5-455E-B18E-CC697338F3EA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DCAEB5A-A1E4-4B55-8B4A-AFBAAB95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8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9AF4-74C5-455E-B18E-CC697338F3EA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CAEB5A-A1E4-4B55-8B4A-AFBAAB95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4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9AF4-74C5-455E-B18E-CC697338F3EA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CAEB5A-A1E4-4B55-8B4A-AFBAAB954AA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0266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9AF4-74C5-455E-B18E-CC697338F3EA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CAEB5A-A1E4-4B55-8B4A-AFBAAB95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94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9AF4-74C5-455E-B18E-CC697338F3EA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CAEB5A-A1E4-4B55-8B4A-AFBAAB954AA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8946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9AF4-74C5-455E-B18E-CC697338F3EA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CAEB5A-A1E4-4B55-8B4A-AFBAAB95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12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9AF4-74C5-455E-B18E-CC697338F3EA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EB5A-A1E4-4B55-8B4A-AFBAAB95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85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9AF4-74C5-455E-B18E-CC697338F3EA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EB5A-A1E4-4B55-8B4A-AFBAAB95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5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9AF4-74C5-455E-B18E-CC697338F3EA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EB5A-A1E4-4B55-8B4A-AFBAAB95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0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9AF4-74C5-455E-B18E-CC697338F3EA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CAEB5A-A1E4-4B55-8B4A-AFBAAB95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8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9AF4-74C5-455E-B18E-CC697338F3EA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CAEB5A-A1E4-4B55-8B4A-AFBAAB95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5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9AF4-74C5-455E-B18E-CC697338F3EA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CAEB5A-A1E4-4B55-8B4A-AFBAAB95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1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9AF4-74C5-455E-B18E-CC697338F3EA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EB5A-A1E4-4B55-8B4A-AFBAAB95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11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9AF4-74C5-455E-B18E-CC697338F3EA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EB5A-A1E4-4B55-8B4A-AFBAAB95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8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9AF4-74C5-455E-B18E-CC697338F3EA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EB5A-A1E4-4B55-8B4A-AFBAAB95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1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9AF4-74C5-455E-B18E-CC697338F3EA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CAEB5A-A1E4-4B55-8B4A-AFBAAB95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8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29AF4-74C5-455E-B18E-CC697338F3EA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DCAEB5A-A1E4-4B55-8B4A-AFBAAB954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8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IN@ofm.wa.go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yq13vczshs&amp;feature=youtu.b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mailto:WIN@OFM.WA.Gov" TargetMode="External"/><Relationship Id="rId4" Type="http://schemas.openxmlformats.org/officeDocument/2006/relationships/hyperlink" Target="https://www.washingtonimmigrantnetwork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89215" y="839585"/>
            <a:ext cx="10016836" cy="23774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658" y="4355868"/>
            <a:ext cx="10289586" cy="12971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Welcome to our November meeting!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66" y="1061766"/>
            <a:ext cx="8093214" cy="215525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1862" y="2847536"/>
            <a:ext cx="11452860" cy="33387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/>
              <a:t>Why is it a good business to hire immigrants?</a:t>
            </a:r>
          </a:p>
          <a:p>
            <a:endParaRPr lang="en-US" sz="5000" b="1" dirty="0"/>
          </a:p>
          <a:p>
            <a:r>
              <a:rPr lang="en-US" sz="2800" b="1" dirty="0"/>
              <a:t>Jan 6, 2021</a:t>
            </a:r>
          </a:p>
        </p:txBody>
      </p:sp>
    </p:spTree>
    <p:extLst>
      <p:ext uri="{BB962C8B-B14F-4D97-AF65-F5344CB8AC3E}">
        <p14:creationId xmlns:p14="http://schemas.microsoft.com/office/powerpoint/2010/main" val="3601957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4208" y="709684"/>
            <a:ext cx="5540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Immigrants are: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4208" y="1797266"/>
            <a:ext cx="36576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Survivors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Journeys of adversity marked by perseverance and success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 attitude of survival creates a culture of </a:t>
            </a:r>
            <a:r>
              <a:rPr lang="en-US" b="1" dirty="0"/>
              <a:t>resourcefulness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74208" y="4667396"/>
            <a:ext cx="938966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Grateful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Extremely hard working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Recognize the gift of opportunity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Diligent, early, going the extra mile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08" y="1611153"/>
            <a:ext cx="5861713" cy="329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54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4208" y="709684"/>
            <a:ext cx="5540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Immigrants are: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4208" y="1545862"/>
            <a:ext cx="376678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Empowering workplace culture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Foster a new sense of learning and innovation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Vitalize and enrich a diverse workplace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Diverse organizations benefit from a multitude of perspectives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4209" y="4462680"/>
            <a:ext cx="51861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Risk-takers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Courageous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Spirit of creativity, willingness, and risk. Fail fast, recover faster. Falling forward for success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07" y="1545862"/>
            <a:ext cx="5370294" cy="343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01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6788" y="730466"/>
            <a:ext cx="5540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 Avenues of Success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4208" y="1545861"/>
            <a:ext cx="933367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/>
              <a:t>Language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We must re-frame the discussion regarding perceived language barriers.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Learn the work-related vocabulary of immigrants we hire to demonstrate our support and encourage them to succeed.</a:t>
            </a:r>
          </a:p>
          <a:p>
            <a:pPr lvl="1"/>
            <a:endParaRPr lang="en-US" dirty="0"/>
          </a:p>
          <a:p>
            <a:pPr marL="342900" indent="-342900">
              <a:buAutoNum type="arabicPeriod"/>
            </a:pPr>
            <a:r>
              <a:rPr lang="en-US" sz="2000" b="1" dirty="0"/>
              <a:t>Advancement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Provide job-related training opportunities.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We must create paths of success.</a:t>
            </a:r>
          </a:p>
          <a:p>
            <a:pPr lvl="1"/>
            <a:endParaRPr lang="en-US" dirty="0"/>
          </a:p>
          <a:p>
            <a:pPr marL="342900" indent="-342900">
              <a:buAutoNum type="arabicPeriod"/>
            </a:pPr>
            <a:r>
              <a:rPr lang="en-US" sz="2000" b="1" dirty="0"/>
              <a:t>Communication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Increased written documentation to prevent misunderstandings.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Review information in-person</a:t>
            </a:r>
          </a:p>
          <a:p>
            <a:pPr lvl="1"/>
            <a:endParaRPr lang="en-US" dirty="0"/>
          </a:p>
          <a:p>
            <a:pPr marL="342900" indent="-342900">
              <a:buAutoNum type="arabicPeriod"/>
            </a:pPr>
            <a:r>
              <a:rPr lang="en-US" sz="2000" b="1" dirty="0"/>
              <a:t>FAQ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WIN working on FAQ to offer resources to immigrants in our workplaces</a:t>
            </a:r>
          </a:p>
        </p:txBody>
      </p:sp>
    </p:spTree>
    <p:extLst>
      <p:ext uri="{BB962C8B-B14F-4D97-AF65-F5344CB8AC3E}">
        <p14:creationId xmlns:p14="http://schemas.microsoft.com/office/powerpoint/2010/main" val="2402530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666" y="3850009"/>
            <a:ext cx="3681251" cy="2624213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5C97F8BB-1F47-4589-AE55-98F014FDC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153" y="564912"/>
            <a:ext cx="9338749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25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Expanding Employment Opportunity /Career Path through Mentorship Program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25333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5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WIN’s mentoring program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5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is open to all WIN’s members. There is no previous membership length requirement.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9263" algn="l"/>
              </a:tabLst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5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Mentorship benefits: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</a:tabLst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25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Valuable knowledge from the mentor’s expertise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</a:tabLst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25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Increase competencies in specific areas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</a:tabLst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25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Focus on career interests and career path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</a:tabLst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25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Make a personal connection and build relationships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</a:tabLst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25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Broaden understanding of other agencies and/or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9263" algn="l"/>
              </a:tabLst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25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the state enterprise.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</a:tabLst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25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Networking opportunities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</a:tabLst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</a:tabLst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5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Mentor’s time commitment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</a:tabLst>
            </a:pPr>
            <a:r>
              <a:rPr lang="en-US" sz="1800" dirty="0">
                <a:solidFill>
                  <a:srgbClr val="25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recommend  approximately 2-4 hours of work time per month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816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842203"/>
            <a:ext cx="5289175" cy="30096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4030" y="416959"/>
            <a:ext cx="7958605" cy="6065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75"/>
              </a:spcAft>
            </a:pPr>
            <a:r>
              <a:rPr lang="en-US" sz="28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Quarterly Informal Networking-Social Hour</a:t>
            </a:r>
            <a:endParaRPr lang="en-US" sz="2800" b="1" dirty="0">
              <a:latin typeface="Times New Roman" panose="02020603050405020304" pitchFamily="18" charset="0"/>
              <a:ea typeface="Malgun Gothic" panose="020B0503020000020004" pitchFamily="34" charset="-127"/>
            </a:endParaRPr>
          </a:p>
          <a:p>
            <a:pPr algn="ctr">
              <a:spcAft>
                <a:spcPts val="1125"/>
              </a:spcAft>
            </a:pPr>
            <a:r>
              <a:rPr lang="en-US" b="1" dirty="0">
                <a:latin typeface="Calibri" panose="020F0502020204030204" pitchFamily="34" charset="0"/>
                <a:ea typeface="Malgun Gothic" panose="020B0503020000020004" pitchFamily="34" charset="-127"/>
              </a:rPr>
              <a:t>Zoom, Thursday, 1/28/2021 4:30 PM-6:00 PM</a:t>
            </a:r>
            <a:endParaRPr lang="en-US" dirty="0">
              <a:latin typeface="Times New Roman" panose="02020603050405020304" pitchFamily="18" charset="0"/>
              <a:ea typeface="Malgun Gothic" panose="020B0503020000020004" pitchFamily="34" charset="-127"/>
            </a:endParaRPr>
          </a:p>
          <a:p>
            <a:pPr>
              <a:spcAft>
                <a:spcPts val="1125"/>
              </a:spcAft>
            </a:pPr>
            <a:r>
              <a:rPr lang="en-US" dirty="0">
                <a:latin typeface="Calibri" panose="020F0502020204030204" pitchFamily="34" charset="0"/>
                <a:ea typeface="Malgun Gothic" panose="020B0503020000020004" pitchFamily="34" charset="-127"/>
              </a:rPr>
              <a:t> </a:t>
            </a:r>
            <a:endParaRPr lang="en-US" dirty="0">
              <a:latin typeface="Times New Roman" panose="02020603050405020304" pitchFamily="18" charset="0"/>
              <a:ea typeface="Malgun Gothic" panose="020B0503020000020004" pitchFamily="34" charset="-127"/>
            </a:endParaRPr>
          </a:p>
          <a:p>
            <a:pPr>
              <a:spcAft>
                <a:spcPts val="1125"/>
              </a:spcAft>
            </a:pPr>
            <a:r>
              <a:rPr lang="en-US" sz="2800" dirty="0">
                <a:latin typeface="Calibri" panose="020F0502020204030204" pitchFamily="34" charset="0"/>
                <a:ea typeface="Malgun Gothic" panose="020B0503020000020004" pitchFamily="34" charset="-127"/>
              </a:rPr>
              <a:t>Meet our Hosts:</a:t>
            </a:r>
            <a:endParaRPr lang="en-US" sz="2800" dirty="0">
              <a:latin typeface="Times New Roman" panose="02020603050405020304" pitchFamily="18" charset="0"/>
              <a:ea typeface="Malgun Gothic" panose="020B0503020000020004" pitchFamily="34" charset="-127"/>
            </a:endParaRPr>
          </a:p>
          <a:p>
            <a:pPr marL="342900" indent="-342900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Lolo Arevalo, </a:t>
            </a:r>
            <a:r>
              <a:rPr lang="en-US" sz="2800" dirty="0"/>
              <a:t>Workforce Diversity &amp; Recruitment Manager 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</a:rPr>
              <a:t>at Department of Corrections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Malgun Gothic" panose="020B0503020000020004" pitchFamily="34" charset="-127"/>
            </a:endParaRP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Anu Rao, 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</a:rPr>
              <a:t>Business Manager/ HR Talent Acquisition at DSHS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Malgun Gothic" panose="020B0503020000020004" pitchFamily="34" charset="-127"/>
            </a:endParaRPr>
          </a:p>
          <a:p>
            <a:endParaRPr lang="en-US" sz="2800" dirty="0">
              <a:latin typeface="Calibri" panose="020F0502020204030204" pitchFamily="34" charset="0"/>
              <a:ea typeface="Malgun Gothic" panose="020B0503020000020004" pitchFamily="34" charset="-127"/>
            </a:endParaRPr>
          </a:p>
          <a:p>
            <a:endParaRPr lang="en-US" sz="2800" dirty="0">
              <a:latin typeface="Calibri" panose="020F0502020204030204" pitchFamily="34" charset="0"/>
              <a:ea typeface="Malgun Gothic" panose="020B0503020000020004" pitchFamily="34" charset="-127"/>
            </a:endParaRPr>
          </a:p>
          <a:p>
            <a:r>
              <a:rPr lang="en-US" sz="2800" dirty="0">
                <a:latin typeface="Calibri" panose="020F0502020204030204" pitchFamily="34" charset="0"/>
                <a:ea typeface="Malgun Gothic" panose="020B0503020000020004" pitchFamily="34" charset="-127"/>
              </a:rPr>
              <a:t>For Zoom details, please contact us: </a:t>
            </a:r>
            <a:r>
              <a:rPr lang="en-US" sz="2800" b="1" u="sng" dirty="0">
                <a:solidFill>
                  <a:srgbClr val="29ABE2"/>
                </a:solidFill>
                <a:latin typeface="Calibri" panose="020F0502020204030204" pitchFamily="34" charset="0"/>
                <a:ea typeface="Malgun Gothic" panose="020B0503020000020004" pitchFamily="34" charset="-127"/>
                <a:hlinkClick r:id="rId4" tooltip="EMAIL"/>
              </a:rPr>
              <a:t>WIN@ofm.wa.gov</a:t>
            </a:r>
            <a:endParaRPr lang="en-US" sz="2800" dirty="0">
              <a:latin typeface="Times New Roman" panose="02020603050405020304" pitchFamily="18" charset="0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9398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882" y="1325617"/>
            <a:ext cx="8713693" cy="1381724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3"/>
              </a:rPr>
              <a:t>Meet WIN’s Members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Any questions or comments? </a:t>
            </a:r>
            <a:br>
              <a:rPr lang="en-US" dirty="0"/>
            </a:br>
            <a:br>
              <a:rPr lang="en-US" dirty="0"/>
            </a:br>
            <a:r>
              <a:rPr lang="en-US" sz="2200" dirty="0"/>
              <a:t>Please visit us at </a:t>
            </a:r>
            <a:r>
              <a:rPr lang="en-US" sz="2200" dirty="0">
                <a:hlinkClick r:id="rId4"/>
              </a:rPr>
              <a:t>www.washingtonimmigrantnetwork.org/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>
                <a:hlinkClick r:id="rId5"/>
              </a:rPr>
              <a:t>WIN@OFM.WA.GOV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448" y="3706906"/>
            <a:ext cx="11116236" cy="283284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000" b="1" dirty="0"/>
              <a:t>We meet first Tuesday of the month from 12-1 pm. Hope to see you there</a:t>
            </a:r>
            <a:r>
              <a:rPr lang="en-US" dirty="0"/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435" y="5293659"/>
            <a:ext cx="12048565" cy="12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977" y="1193368"/>
            <a:ext cx="10901082" cy="1280890"/>
          </a:xfrm>
        </p:spPr>
        <p:txBody>
          <a:bodyPr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br>
              <a:rPr lang="en-US" sz="4000" dirty="0">
                <a:solidFill>
                  <a:srgbClr val="002060"/>
                </a:solidFill>
                <a:latin typeface="+mn-lt"/>
              </a:rPr>
            </a:br>
            <a:r>
              <a:rPr lang="en-US" sz="4000" i="1" dirty="0">
                <a:solidFill>
                  <a:srgbClr val="002060"/>
                </a:solidFill>
                <a:latin typeface="+mn-lt"/>
              </a:rPr>
              <a:t>Why is it a good business to hire immigrants?</a:t>
            </a:r>
            <a:br>
              <a:rPr lang="en-US" sz="4000" b="1" i="1" dirty="0">
                <a:solidFill>
                  <a:srgbClr val="002060"/>
                </a:solidFill>
              </a:rPr>
            </a:br>
            <a:endParaRPr lang="en-US" sz="4000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36" y="2832847"/>
            <a:ext cx="10793506" cy="3344116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800" dirty="0"/>
              <a:t>US workforce is declining and immigrants are new America’s workforce. </a:t>
            </a:r>
          </a:p>
          <a:p>
            <a:pPr lvl="1"/>
            <a:r>
              <a:rPr lang="en-US" sz="2800" dirty="0"/>
              <a:t>Washington's immigrant population</a:t>
            </a:r>
          </a:p>
          <a:p>
            <a:pPr lvl="1"/>
            <a:r>
              <a:rPr lang="en-US" sz="2800" dirty="0"/>
              <a:t>Benefit of hiring Immigrants.</a:t>
            </a:r>
          </a:p>
          <a:p>
            <a:pPr lvl="1"/>
            <a:r>
              <a:rPr lang="en-US" sz="2800" dirty="0"/>
              <a:t>Immigrants require support and resources</a:t>
            </a:r>
          </a:p>
          <a:p>
            <a:pPr lvl="1"/>
            <a:r>
              <a:rPr lang="en-US" sz="2800" dirty="0"/>
              <a:t>WIN’s Mentorship Program and Informal Networking time to help immigrants.</a:t>
            </a:r>
          </a:p>
          <a:p>
            <a:pPr lvl="1"/>
            <a:r>
              <a:rPr lang="en-US" sz="2800" dirty="0"/>
              <a:t>Message from the WIN’s membership-video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8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5787"/>
            <a:ext cx="10282382" cy="705139"/>
          </a:xfrm>
        </p:spPr>
        <p:txBody>
          <a:bodyPr>
            <a:normAutofit fontScale="90000"/>
          </a:bodyPr>
          <a:lstStyle/>
          <a:p>
            <a:r>
              <a:rPr lang="en-US" sz="5300" b="1" i="1" dirty="0">
                <a:solidFill>
                  <a:srgbClr val="002060"/>
                </a:solidFill>
              </a:rPr>
              <a:t>WIN</a:t>
            </a:r>
            <a:r>
              <a:rPr lang="en-US" b="1" i="1" dirty="0">
                <a:solidFill>
                  <a:srgbClr val="002060"/>
                </a:solidFill>
              </a:rPr>
              <a:t> -Employee driven- </a:t>
            </a:r>
            <a:br>
              <a:rPr lang="en-US" b="1" i="1" dirty="0">
                <a:solidFill>
                  <a:srgbClr val="002060"/>
                </a:solidFill>
              </a:rPr>
            </a:br>
            <a:r>
              <a:rPr lang="en-US" b="1" i="1" dirty="0">
                <a:solidFill>
                  <a:srgbClr val="002060"/>
                </a:solidFill>
              </a:rPr>
              <a:t>				</a:t>
            </a:r>
            <a:r>
              <a:rPr lang="en-US" sz="4900" b="1" dirty="0"/>
              <a:t>Business Resource Group</a:t>
            </a:r>
            <a:br>
              <a:rPr lang="en-US" dirty="0"/>
            </a:br>
            <a:br>
              <a:rPr lang="en-US" dirty="0"/>
            </a:br>
            <a:endParaRPr lang="en-US" sz="4900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342" y="2886635"/>
            <a:ext cx="11140552" cy="3245223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2400" b="1" dirty="0"/>
              <a:t>Recruitment/Retention		Career Development</a:t>
            </a:r>
          </a:p>
          <a:p>
            <a:pPr marL="457200" lvl="1" indent="0">
              <a:buNone/>
            </a:pPr>
            <a:r>
              <a:rPr lang="en-US" sz="2400" b="1" dirty="0"/>
              <a:t>Advocacy						Special Events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838" y="467883"/>
            <a:ext cx="6541714" cy="1742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690" y="5038297"/>
            <a:ext cx="5122587" cy="1687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342" y="5038296"/>
            <a:ext cx="6638348" cy="168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04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56" y="1675162"/>
            <a:ext cx="10515600" cy="3314700"/>
          </a:xfrm>
        </p:spPr>
        <p:txBody>
          <a:bodyPr>
            <a:normAutofit/>
          </a:bodyPr>
          <a:lstStyle/>
          <a:p>
            <a:r>
              <a:rPr lang="en-US" dirty="0"/>
              <a:t>Our Presenters today:</a:t>
            </a:r>
          </a:p>
          <a:p>
            <a:pPr lvl="1"/>
            <a:r>
              <a:rPr lang="en-US" dirty="0"/>
              <a:t>Kim Sauer, Chair/WSLCB</a:t>
            </a:r>
          </a:p>
          <a:p>
            <a:pPr lvl="1"/>
            <a:r>
              <a:rPr lang="en-US" dirty="0"/>
              <a:t>Allison Spector, Co-Chair Career Development subcommittee/OFM</a:t>
            </a:r>
          </a:p>
          <a:p>
            <a:pPr lvl="1"/>
            <a:r>
              <a:rPr lang="en-US" dirty="0"/>
              <a:t>Lolo Arevalo, Chair, Advocacy Subcommittee, DOC</a:t>
            </a:r>
          </a:p>
          <a:p>
            <a:pPr lvl="1"/>
            <a:r>
              <a:rPr lang="en-US" dirty="0"/>
              <a:t>Joanne Lee, Vice-Chair/DES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451" y="270063"/>
            <a:ext cx="5070796" cy="1350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394" y="4130354"/>
            <a:ext cx="1528692" cy="1727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282" y="4130354"/>
            <a:ext cx="1426146" cy="1719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2818" y="4219721"/>
            <a:ext cx="1574331" cy="17094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8902" y="4238630"/>
            <a:ext cx="15621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6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41" y="294630"/>
            <a:ext cx="11725835" cy="1466951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      </a:t>
            </a:r>
            <a:r>
              <a:rPr lang="en-US" sz="4000" b="1" i="1" dirty="0"/>
              <a:t>Immigrants are the New American Workforce</a:t>
            </a:r>
            <a:br>
              <a:rPr lang="en-US" i="1" dirty="0"/>
            </a:br>
            <a:r>
              <a:rPr lang="en-US" i="1" dirty="0"/>
              <a:t>       </a:t>
            </a:r>
            <a:r>
              <a:rPr lang="en-US" sz="2700" b="1" i="1" dirty="0">
                <a:solidFill>
                  <a:srgbClr val="002060"/>
                </a:solidFill>
              </a:rPr>
              <a:t>Immigrants and their children will drive the growth in the US workforce</a:t>
            </a:r>
            <a:br>
              <a:rPr lang="en-US" sz="3100" b="1" i="1" dirty="0">
                <a:solidFill>
                  <a:srgbClr val="002060"/>
                </a:solidFill>
              </a:rPr>
            </a:br>
            <a:endParaRPr lang="en-US" sz="3100" b="1" i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9126" y="1992413"/>
            <a:ext cx="11341802" cy="36746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9126" y="5897886"/>
            <a:ext cx="8560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Immigrant workforce is complimentary not competition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7728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962A-84AA-4E84-8BC5-C8764DBD5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18" y="554598"/>
            <a:ext cx="10388601" cy="1371600"/>
          </a:xfrm>
        </p:spPr>
        <p:txBody>
          <a:bodyPr>
            <a:normAutofit/>
          </a:bodyPr>
          <a:lstStyle/>
          <a:p>
            <a:r>
              <a:rPr lang="en-US" dirty="0"/>
              <a:t>Washington’s Immigrant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B65D8-8A85-409E-BFAD-10A89D262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4831992" cy="3849624"/>
          </a:xfrm>
        </p:spPr>
        <p:txBody>
          <a:bodyPr/>
          <a:lstStyle/>
          <a:p>
            <a:r>
              <a:rPr lang="en-US" sz="1800" dirty="0"/>
              <a:t>About one in seven Washington residents is an immigrant, while another one in seven residents is a native-born U.S. citizen with at least one immigrant parent.</a:t>
            </a:r>
          </a:p>
          <a:p>
            <a:r>
              <a:rPr lang="en-US" sz="1800" dirty="0"/>
              <a:t>Nearly half (48%) of Washington’s immigrant population was born in the continent of Asia.</a:t>
            </a:r>
          </a:p>
          <a:p>
            <a:r>
              <a:rPr lang="en-US" sz="1800" dirty="0"/>
              <a:t>22.9% of all immigrants were born in Mexico.</a:t>
            </a:r>
          </a:p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953749-750D-4546-A149-7BB5114CC684}"/>
              </a:ext>
            </a:extLst>
          </p:cNvPr>
          <p:cNvGrpSpPr/>
          <p:nvPr/>
        </p:nvGrpSpPr>
        <p:grpSpPr>
          <a:xfrm>
            <a:off x="6449845" y="1716400"/>
            <a:ext cx="4916657" cy="2683934"/>
            <a:chOff x="6942667" y="1109133"/>
            <a:chExt cx="4267200" cy="231986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875538-9DC6-4FF3-AA6F-DD2CF557EE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04" t="15070" r="1683" b="7001"/>
            <a:stretch/>
          </p:blipFill>
          <p:spPr>
            <a:xfrm>
              <a:off x="6942667" y="1109133"/>
              <a:ext cx="4267200" cy="2319868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070BE24-83A3-498F-9330-D25E3A1C15F4}"/>
                </a:ext>
              </a:extLst>
            </p:cNvPr>
            <p:cNvSpPr/>
            <p:nvPr/>
          </p:nvSpPr>
          <p:spPr>
            <a:xfrm>
              <a:off x="7323796" y="2301075"/>
              <a:ext cx="106407" cy="121935"/>
            </a:xfrm>
            <a:prstGeom prst="ellipse">
              <a:avLst/>
            </a:prstGeom>
            <a:solidFill>
              <a:srgbClr val="57903F">
                <a:alpha val="4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C47CA21-3C19-4FC1-B16B-38D7B3F61071}"/>
                </a:ext>
              </a:extLst>
            </p:cNvPr>
            <p:cNvSpPr/>
            <p:nvPr/>
          </p:nvSpPr>
          <p:spPr>
            <a:xfrm>
              <a:off x="10876072" y="2753413"/>
              <a:ext cx="82372" cy="98334"/>
            </a:xfrm>
            <a:prstGeom prst="ellipse">
              <a:avLst/>
            </a:prstGeom>
            <a:solidFill>
              <a:srgbClr val="57903F">
                <a:alpha val="4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3072AA3-9DB5-4952-B052-B1DDAF6C368D}"/>
                </a:ext>
              </a:extLst>
            </p:cNvPr>
            <p:cNvSpPr/>
            <p:nvPr/>
          </p:nvSpPr>
          <p:spPr>
            <a:xfrm>
              <a:off x="10562451" y="2340409"/>
              <a:ext cx="82372" cy="98334"/>
            </a:xfrm>
            <a:prstGeom prst="ellipse">
              <a:avLst/>
            </a:prstGeom>
            <a:solidFill>
              <a:srgbClr val="57903F">
                <a:alpha val="4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CBEEE94-1A50-4C4D-853D-FA3815593B3A}"/>
                </a:ext>
              </a:extLst>
            </p:cNvPr>
            <p:cNvSpPr txBox="1"/>
            <p:nvPr/>
          </p:nvSpPr>
          <p:spPr>
            <a:xfrm>
              <a:off x="7352036" y="2389576"/>
              <a:ext cx="310086" cy="142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/>
                <a:t>68,267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CD5C0B-0682-45AA-8006-4D8BBF2F0161}"/>
                </a:ext>
              </a:extLst>
            </p:cNvPr>
            <p:cNvSpPr txBox="1"/>
            <p:nvPr/>
          </p:nvSpPr>
          <p:spPr>
            <a:xfrm>
              <a:off x="10562451" y="2731088"/>
              <a:ext cx="310086" cy="142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/>
                <a:t>27,709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E2B2D2F-0203-43B2-998F-B1F256D9B208}"/>
                </a:ext>
              </a:extLst>
            </p:cNvPr>
            <p:cNvSpPr/>
            <p:nvPr/>
          </p:nvSpPr>
          <p:spPr>
            <a:xfrm>
              <a:off x="8307156" y="1319606"/>
              <a:ext cx="146933" cy="150692"/>
            </a:xfrm>
            <a:prstGeom prst="ellipse">
              <a:avLst/>
            </a:prstGeom>
            <a:solidFill>
              <a:srgbClr val="57903F">
                <a:alpha val="4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1E20BD-1447-470B-B946-7F0FC8C710A4}"/>
                </a:ext>
              </a:extLst>
            </p:cNvPr>
            <p:cNvSpPr txBox="1"/>
            <p:nvPr/>
          </p:nvSpPr>
          <p:spPr>
            <a:xfrm>
              <a:off x="8335397" y="1436864"/>
              <a:ext cx="327463" cy="148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/>
                <a:t>80,910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F3B33C2-80E5-443D-85CD-3CCB405911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00" r="12052"/>
          <a:stretch/>
        </p:blipFill>
        <p:spPr>
          <a:xfrm>
            <a:off x="6449845" y="3859688"/>
            <a:ext cx="3983406" cy="254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9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0386-F387-4D4B-B4B9-FEC72E56B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Immigrant Contributions to Washington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5506E-CB19-461E-8F03-B22F3AC9B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604000" cy="3849624"/>
          </a:xfrm>
        </p:spPr>
        <p:txBody>
          <a:bodyPr>
            <a:noAutofit/>
          </a:bodyPr>
          <a:lstStyle/>
          <a:p>
            <a:r>
              <a:rPr lang="en-US" sz="1800" dirty="0"/>
              <a:t>Immigrant-led households in the state paid $3.9 billion in state and local taxes and had $34.3 billion in spending power (after-tax income) in 2018.</a:t>
            </a:r>
          </a:p>
          <a:p>
            <a:r>
              <a:rPr lang="en-US" sz="1800" dirty="0"/>
              <a:t>80,984 immigrant business owners accounted for 19 percent of all self-employed Washington residents in 2018 and generated $2.3 billion in business income.</a:t>
            </a:r>
          </a:p>
          <a:p>
            <a:r>
              <a:rPr lang="en-US" sz="1800" dirty="0"/>
              <a:t>About one in five workers in Washington is an immigrant, together making up a vital part of the state’s labor force in a range of industries.</a:t>
            </a:r>
          </a:p>
          <a:p>
            <a:r>
              <a:rPr lang="en-US" sz="1800" dirty="0"/>
              <a:t>Occupations with the highest percentage of immigrants are some of the most in demand occupations in state government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E5CE9C3-5504-4146-928A-8AE2C36C74CE}"/>
              </a:ext>
            </a:extLst>
          </p:cNvPr>
          <p:cNvGraphicFramePr>
            <a:graphicFrameLocks noGrp="1"/>
          </p:cNvGraphicFramePr>
          <p:nvPr/>
        </p:nvGraphicFramePr>
        <p:xfrm>
          <a:off x="7670800" y="2103120"/>
          <a:ext cx="3608534" cy="3664990"/>
        </p:xfrm>
        <a:graphic>
          <a:graphicData uri="http://schemas.openxmlformats.org/drawingml/2006/table">
            <a:tbl>
              <a:tblPr/>
              <a:tblGrid>
                <a:gridCol w="1512592">
                  <a:extLst>
                    <a:ext uri="{9D8B030D-6E8A-4147-A177-3AD203B41FA5}">
                      <a16:colId xmlns:a16="http://schemas.microsoft.com/office/drawing/2014/main" val="1732708407"/>
                    </a:ext>
                  </a:extLst>
                </a:gridCol>
                <a:gridCol w="2095942">
                  <a:extLst>
                    <a:ext uri="{9D8B030D-6E8A-4147-A177-3AD203B41FA5}">
                      <a16:colId xmlns:a16="http://schemas.microsoft.com/office/drawing/2014/main" val="108986811"/>
                    </a:ext>
                  </a:extLst>
                </a:gridCol>
              </a:tblGrid>
              <a:tr h="71919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</a:rPr>
                        <a:t>Industry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954" marR="41954" marT="41954" marB="4195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</a:rPr>
                        <a:t>Number of Immigrant Workers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1954" marR="41954" marT="41954" marB="4195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690016"/>
                  </a:ext>
                </a:extLst>
              </a:tr>
              <a:tr h="424287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Health Care and Social Assistance</a:t>
                      </a:r>
                    </a:p>
                  </a:txBody>
                  <a:tcPr marL="41954" marR="41954" marT="41954" marB="4195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102,277</a:t>
                      </a:r>
                    </a:p>
                  </a:txBody>
                  <a:tcPr marL="41954" marR="41954" marT="41954" marB="4195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400977"/>
                  </a:ext>
                </a:extLst>
              </a:tr>
              <a:tr h="596844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Professional, Scientific, and Technical Services</a:t>
                      </a:r>
                    </a:p>
                  </a:txBody>
                  <a:tcPr marL="41954" marR="41954" marT="41954" marB="4195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90,712</a:t>
                      </a:r>
                    </a:p>
                  </a:txBody>
                  <a:tcPr marL="41954" marR="41954" marT="41954" marB="4195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677137"/>
                  </a:ext>
                </a:extLst>
              </a:tr>
              <a:tr h="251729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Retail Trade</a:t>
                      </a:r>
                    </a:p>
                  </a:txBody>
                  <a:tcPr marL="41954" marR="41954" marT="41954" marB="4195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83,975</a:t>
                      </a:r>
                    </a:p>
                  </a:txBody>
                  <a:tcPr marL="41954" marR="41954" marT="41954" marB="4195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37458"/>
                  </a:ext>
                </a:extLst>
              </a:tr>
              <a:tr h="251729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Manufacturing</a:t>
                      </a:r>
                    </a:p>
                  </a:txBody>
                  <a:tcPr marL="41954" marR="41954" marT="41954" marB="4195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74,952</a:t>
                      </a:r>
                    </a:p>
                  </a:txBody>
                  <a:tcPr marL="41954" marR="41954" marT="41954" marB="4195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504"/>
                  </a:ext>
                </a:extLst>
              </a:tr>
              <a:tr h="424287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Accommodation and Food Services</a:t>
                      </a:r>
                    </a:p>
                  </a:txBody>
                  <a:tcPr marL="41954" marR="41954" marT="41954" marB="4195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>
                          <a:effectLst/>
                        </a:rPr>
                        <a:t>65,721</a:t>
                      </a:r>
                    </a:p>
                  </a:txBody>
                  <a:tcPr marL="41954" marR="41954" marT="41954" marB="4195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321066"/>
                  </a:ext>
                </a:extLst>
              </a:tr>
              <a:tr h="88033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Source: Analysis of the U.S. Census Bureau’s 2018 American Community Survey 1-year PUMS data by the American Immigration Council.</a:t>
                      </a:r>
                    </a:p>
                  </a:txBody>
                  <a:tcPr marL="41954" marR="41954" marT="41954" marB="4195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70993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42FF19-97F3-4061-B778-5106295FCF54}"/>
              </a:ext>
            </a:extLst>
          </p:cNvPr>
          <p:cNvGraphicFramePr>
            <a:graphicFrameLocks noGrp="1"/>
          </p:cNvGraphicFramePr>
          <p:nvPr/>
        </p:nvGraphicFramePr>
        <p:xfrm>
          <a:off x="7670800" y="1810121"/>
          <a:ext cx="3608534" cy="4299917"/>
        </p:xfrm>
        <a:graphic>
          <a:graphicData uri="http://schemas.openxmlformats.org/drawingml/2006/table">
            <a:tbl>
              <a:tblPr/>
              <a:tblGrid>
                <a:gridCol w="2282865">
                  <a:extLst>
                    <a:ext uri="{9D8B030D-6E8A-4147-A177-3AD203B41FA5}">
                      <a16:colId xmlns:a16="http://schemas.microsoft.com/office/drawing/2014/main" val="3674023767"/>
                    </a:ext>
                  </a:extLst>
                </a:gridCol>
                <a:gridCol w="1325669">
                  <a:extLst>
                    <a:ext uri="{9D8B030D-6E8A-4147-A177-3AD203B41FA5}">
                      <a16:colId xmlns:a16="http://schemas.microsoft.com/office/drawing/2014/main" val="797163935"/>
                    </a:ext>
                  </a:extLst>
                </a:gridCol>
              </a:tblGrid>
              <a:tr h="108893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</a:rPr>
                        <a:t>Occupation Category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480" marR="56480" marT="56480" marB="5648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2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</a:rPr>
                        <a:t>Number of Immigrant Workers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480" marR="56480" marT="56480" marB="5648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39899"/>
                  </a:ext>
                </a:extLst>
              </a:tr>
              <a:tr h="600949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Computer and Mathematical</a:t>
                      </a:r>
                    </a:p>
                  </a:txBody>
                  <a:tcPr marL="56480" marR="56480" marT="56480" marB="5648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70,152</a:t>
                      </a:r>
                    </a:p>
                  </a:txBody>
                  <a:tcPr marL="56480" marR="56480" marT="56480" marB="5648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474037"/>
                  </a:ext>
                </a:extLst>
              </a:tr>
              <a:tr h="356955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Management</a:t>
                      </a:r>
                    </a:p>
                  </a:txBody>
                  <a:tcPr marL="56480" marR="56480" marT="56480" marB="5648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67,992</a:t>
                      </a:r>
                    </a:p>
                  </a:txBody>
                  <a:tcPr marL="56480" marR="56480" marT="56480" marB="5648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79051"/>
                  </a:ext>
                </a:extLst>
              </a:tr>
              <a:tr h="600949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Transportation and Material Moving</a:t>
                      </a:r>
                    </a:p>
                  </a:txBody>
                  <a:tcPr marL="56480" marR="56480" marT="56480" marB="5648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66,861</a:t>
                      </a:r>
                    </a:p>
                  </a:txBody>
                  <a:tcPr marL="56480" marR="56480" marT="56480" marB="5648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270758"/>
                  </a:ext>
                </a:extLst>
              </a:tr>
              <a:tr h="633572"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Office and Administrative Support</a:t>
                      </a:r>
                    </a:p>
                  </a:txBody>
                  <a:tcPr marL="56480" marR="56480" marT="56480" marB="5648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58,281</a:t>
                      </a:r>
                    </a:p>
                  </a:txBody>
                  <a:tcPr marL="56480" marR="56480" marT="56480" marB="5648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18693"/>
                  </a:ext>
                </a:extLst>
              </a:tr>
              <a:tr h="356955"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Sales and Related</a:t>
                      </a:r>
                    </a:p>
                  </a:txBody>
                  <a:tcPr marL="56480" marR="56480" marT="56480" marB="5648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>
                          <a:effectLst/>
                        </a:rPr>
                        <a:t>55,440</a:t>
                      </a:r>
                    </a:p>
                  </a:txBody>
                  <a:tcPr marL="56480" marR="56480" marT="56480" marB="5648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53117"/>
                  </a:ext>
                </a:extLst>
              </a:tr>
              <a:tr h="356955">
                <a:tc gridSpan="2"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Source: Analysis of the U.S. Census Bureau’s 2018 American Community Survey 1-year PUMS data by the American Immigration Council.</a:t>
                      </a:r>
                    </a:p>
                  </a:txBody>
                  <a:tcPr marL="56480" marR="56480" marT="56480" marB="5648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200" dirty="0">
                        <a:effectLst/>
                      </a:endParaRPr>
                    </a:p>
                  </a:txBody>
                  <a:tcPr marL="56480" marR="56480" marT="56480" marB="5648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635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68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340D1-D6FF-4E32-A5C8-A304E89D8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Washington’s LEP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0EE92-605E-4204-B0CF-D1862FD8B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029200" cy="3849624"/>
          </a:xfrm>
        </p:spPr>
        <p:txBody>
          <a:bodyPr>
            <a:normAutofit/>
          </a:bodyPr>
          <a:lstStyle/>
          <a:p>
            <a:r>
              <a:rPr lang="en-US" sz="2000" dirty="0"/>
              <a:t>According to 2016 estimates, there are 38 languages that have more 1,000 persons who have limited English proficiency.</a:t>
            </a:r>
          </a:p>
          <a:p>
            <a:r>
              <a:rPr lang="en-US" sz="2000" dirty="0"/>
              <a:t>The percentage of persons living in households that speak English less than “very well” has been growing.</a:t>
            </a:r>
          </a:p>
          <a:p>
            <a:r>
              <a:rPr lang="en-US" sz="2000" dirty="0"/>
              <a:t>Just over 68% of all LEP persons speak primarily Spanish.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D98633-C8C2-4428-9025-A275E4856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975" y="2103120"/>
            <a:ext cx="4848225" cy="303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2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20596"/>
          </a:xfrm>
        </p:spPr>
        <p:txBody>
          <a:bodyPr/>
          <a:lstStyle/>
          <a:p>
            <a:r>
              <a:rPr lang="en-US" b="1" dirty="0"/>
              <a:t>Benefits of Hiring Immigrants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3" y="1344705"/>
            <a:ext cx="7212012" cy="4559139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/>
              <a:t>Immigrants are survivors</a:t>
            </a:r>
          </a:p>
          <a:p>
            <a:r>
              <a:rPr lang="en-US" sz="2600" dirty="0"/>
              <a:t>Immigrants are grateful/hard workers</a:t>
            </a:r>
          </a:p>
          <a:p>
            <a:r>
              <a:rPr lang="en-US" sz="2600" dirty="0"/>
              <a:t>Immigrants foster diversity/ culture/great learning</a:t>
            </a:r>
          </a:p>
          <a:p>
            <a:r>
              <a:rPr lang="en-US" sz="2600" dirty="0"/>
              <a:t>Immigrants are risk takers</a:t>
            </a:r>
          </a:p>
          <a:p>
            <a:pPr marL="0" indent="0">
              <a:buNone/>
            </a:pPr>
            <a:endParaRPr lang="en-US" sz="3900" b="1" dirty="0"/>
          </a:p>
          <a:p>
            <a:pPr marL="0" indent="0">
              <a:buNone/>
            </a:pPr>
            <a:r>
              <a:rPr lang="en-US" sz="3900" b="1" dirty="0"/>
              <a:t>Supports/Resources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Language Assistance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Advancement training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Communication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FAQ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52395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4155</TotalTime>
  <Words>884</Words>
  <Application>Microsoft Office PowerPoint</Application>
  <PresentationFormat>Widescreen</PresentationFormat>
  <Paragraphs>149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Symbol</vt:lpstr>
      <vt:lpstr>Times New Roman</vt:lpstr>
      <vt:lpstr>Wingdings</vt:lpstr>
      <vt:lpstr>Wingdings 3</vt:lpstr>
      <vt:lpstr>Wisp</vt:lpstr>
      <vt:lpstr>Welcome to our November meeting!</vt:lpstr>
      <vt:lpstr> Why is it a good business to hire immigrants? </vt:lpstr>
      <vt:lpstr>WIN -Employee driven-      Business Resource Group  </vt:lpstr>
      <vt:lpstr>PowerPoint Presentation</vt:lpstr>
      <vt:lpstr>      Immigrants are the New American Workforce        Immigrants and their children will drive the growth in the US workforce </vt:lpstr>
      <vt:lpstr>Washington’s Immigrant Population</vt:lpstr>
      <vt:lpstr>Immigrant Contributions to Washington State</vt:lpstr>
      <vt:lpstr>Washington’s LEP Population</vt:lpstr>
      <vt:lpstr>Benefits of Hiring Immigrants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Meet WIN’s Members  Any questions or comments?   Please visit us at www.washingtonimmigrantnetwork.org/  WIN@OFM.WA.GOV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Spector, Allison (OFM)</dc:creator>
  <cp:lastModifiedBy>Jones, Walt (OFM)</cp:lastModifiedBy>
  <cp:revision>57</cp:revision>
  <dcterms:created xsi:type="dcterms:W3CDTF">2020-12-22T15:21:19Z</dcterms:created>
  <dcterms:modified xsi:type="dcterms:W3CDTF">2021-01-07T19:51:31Z</dcterms:modified>
</cp:coreProperties>
</file>